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sldIdLst>
    <p:sldId id="256" r:id="rId2"/>
    <p:sldId id="268" r:id="rId3"/>
    <p:sldId id="270" r:id="rId4"/>
    <p:sldId id="257" r:id="rId5"/>
    <p:sldId id="269" r:id="rId6"/>
    <p:sldId id="266" r:id="rId7"/>
    <p:sldId id="26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28"/>
    <p:restoredTop sz="95687"/>
  </p:normalViewPr>
  <p:slideViewPr>
    <p:cSldViewPr snapToGrid="0" snapToObjects="1">
      <p:cViewPr varScale="1">
        <p:scale>
          <a:sx n="109" d="100"/>
          <a:sy n="109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7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8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6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1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5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52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9/19/22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0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7121B47-384D-4AA6-BFEE-9EB117D2A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8AA8937-D869-4CEB-9DB3-A2AAE5433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907BB5BD-1455-4A2D-BC94-E2DAD6A19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58854" y="0"/>
            <a:ext cx="1277622" cy="1390997"/>
            <a:chOff x="10658854" y="0"/>
            <a:chExt cx="1277622" cy="1390997"/>
          </a:xfrm>
        </p:grpSpPr>
        <p:sp>
          <p:nvSpPr>
            <p:cNvPr id="1036" name="Freeform 10">
              <a:extLst>
                <a:ext uri="{FF2B5EF4-FFF2-40B4-BE49-F238E27FC236}">
                  <a16:creationId xmlns:a16="http://schemas.microsoft.com/office/drawing/2014/main" id="{000F7CF0-3D04-492F-A268-901817726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0842" y="99499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5">
              <a:extLst>
                <a:ext uri="{FF2B5EF4-FFF2-40B4-BE49-F238E27FC236}">
                  <a16:creationId xmlns:a16="http://schemas.microsoft.com/office/drawing/2014/main" id="{C1DEC041-746E-4EA1-B788-1F7F7483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4772" y="613696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8">
              <a:extLst>
                <a:ext uri="{FF2B5EF4-FFF2-40B4-BE49-F238E27FC236}">
                  <a16:creationId xmlns:a16="http://schemas.microsoft.com/office/drawing/2014/main" id="{5F1AFD93-4239-40D2-8DCA-F946C9E6E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8186" y="35695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22">
              <a:extLst>
                <a:ext uri="{FF2B5EF4-FFF2-40B4-BE49-F238E27FC236}">
                  <a16:creationId xmlns:a16="http://schemas.microsoft.com/office/drawing/2014/main" id="{C4F6F166-B2C7-4DEF-9D27-8C7C5281E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2206" y="1071230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23">
              <a:extLst>
                <a:ext uri="{FF2B5EF4-FFF2-40B4-BE49-F238E27FC236}">
                  <a16:creationId xmlns:a16="http://schemas.microsoft.com/office/drawing/2014/main" id="{1836659E-9BA4-478B-888E-7918CD1E4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85893" y="858664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26">
              <a:extLst>
                <a:ext uri="{FF2B5EF4-FFF2-40B4-BE49-F238E27FC236}">
                  <a16:creationId xmlns:a16="http://schemas.microsoft.com/office/drawing/2014/main" id="{11DC92E8-61D6-4678-A815-0A449C37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05013" y="127857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30">
              <a:extLst>
                <a:ext uri="{FF2B5EF4-FFF2-40B4-BE49-F238E27FC236}">
                  <a16:creationId xmlns:a16="http://schemas.microsoft.com/office/drawing/2014/main" id="{65AB9160-E89C-4231-9056-39F8CBAF0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5927" y="109998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43">
              <a:extLst>
                <a:ext uri="{FF2B5EF4-FFF2-40B4-BE49-F238E27FC236}">
                  <a16:creationId xmlns:a16="http://schemas.microsoft.com/office/drawing/2014/main" id="{8CC42264-7CBA-4049-8CE9-F42DA07F2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39919" y="86103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51">
              <a:extLst>
                <a:ext uri="{FF2B5EF4-FFF2-40B4-BE49-F238E27FC236}">
                  <a16:creationId xmlns:a16="http://schemas.microsoft.com/office/drawing/2014/main" id="{22AC0855-2BCD-48C6-B7E9-93E176449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12888" y="101545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52">
              <a:extLst>
                <a:ext uri="{FF2B5EF4-FFF2-40B4-BE49-F238E27FC236}">
                  <a16:creationId xmlns:a16="http://schemas.microsoft.com/office/drawing/2014/main" id="{8F2B8603-2341-48E0-A478-D3DEC6BCB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9893" y="451020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53">
              <a:extLst>
                <a:ext uri="{FF2B5EF4-FFF2-40B4-BE49-F238E27FC236}">
                  <a16:creationId xmlns:a16="http://schemas.microsoft.com/office/drawing/2014/main" id="{9829AAB0-C80F-4816-98D9-B073E0E0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00974" y="1254224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54">
              <a:extLst>
                <a:ext uri="{FF2B5EF4-FFF2-40B4-BE49-F238E27FC236}">
                  <a16:creationId xmlns:a16="http://schemas.microsoft.com/office/drawing/2014/main" id="{FFF2AF19-A868-44F8-944E-8625EFEA7A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6821" y="6146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59">
              <a:extLst>
                <a:ext uri="{FF2B5EF4-FFF2-40B4-BE49-F238E27FC236}">
                  <a16:creationId xmlns:a16="http://schemas.microsoft.com/office/drawing/2014/main" id="{2A768F35-A374-4597-8C0F-E5E9170C4C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433" y="255923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78">
              <a:extLst>
                <a:ext uri="{FF2B5EF4-FFF2-40B4-BE49-F238E27FC236}">
                  <a16:creationId xmlns:a16="http://schemas.microsoft.com/office/drawing/2014/main" id="{397D2E03-98AE-4647-821F-85862785BB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7199" y="72146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79">
              <a:extLst>
                <a:ext uri="{FF2B5EF4-FFF2-40B4-BE49-F238E27FC236}">
                  <a16:creationId xmlns:a16="http://schemas.microsoft.com/office/drawing/2014/main" id="{17C275DB-E849-4EA4-8713-32B5D2DE9B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9571" y="95250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80">
              <a:extLst>
                <a:ext uri="{FF2B5EF4-FFF2-40B4-BE49-F238E27FC236}">
                  <a16:creationId xmlns:a16="http://schemas.microsoft.com/office/drawing/2014/main" id="{5C9D14FB-8462-4595-9073-0C1669E55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8914" y="121156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84">
              <a:extLst>
                <a:ext uri="{FF2B5EF4-FFF2-40B4-BE49-F238E27FC236}">
                  <a16:creationId xmlns:a16="http://schemas.microsoft.com/office/drawing/2014/main" id="{1DE986F0-71DA-4FC5-9B8D-B80BCA378E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689" y="51687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86">
              <a:extLst>
                <a:ext uri="{FF2B5EF4-FFF2-40B4-BE49-F238E27FC236}">
                  <a16:creationId xmlns:a16="http://schemas.microsoft.com/office/drawing/2014/main" id="{FD3945E4-65D1-40A4-AA52-E82C5758B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762" y="27187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106">
              <a:extLst>
                <a:ext uri="{FF2B5EF4-FFF2-40B4-BE49-F238E27FC236}">
                  <a16:creationId xmlns:a16="http://schemas.microsoft.com/office/drawing/2014/main" id="{0D0520FA-0028-46DA-BF2D-2DC8D74D4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74357" y="58948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108">
              <a:extLst>
                <a:ext uri="{FF2B5EF4-FFF2-40B4-BE49-F238E27FC236}">
                  <a16:creationId xmlns:a16="http://schemas.microsoft.com/office/drawing/2014/main" id="{23F22E59-1B66-47AA-BA81-7B4191A48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9785" y="108679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110">
              <a:extLst>
                <a:ext uri="{FF2B5EF4-FFF2-40B4-BE49-F238E27FC236}">
                  <a16:creationId xmlns:a16="http://schemas.microsoft.com/office/drawing/2014/main" id="{36F7FB00-9A76-4C0E-A05C-CA6B96A1D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52081" y="341651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111">
              <a:extLst>
                <a:ext uri="{FF2B5EF4-FFF2-40B4-BE49-F238E27FC236}">
                  <a16:creationId xmlns:a16="http://schemas.microsoft.com/office/drawing/2014/main" id="{68DA8E50-B15F-4B3A-90EC-2A03E257B2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6505" y="1281763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112">
              <a:extLst>
                <a:ext uri="{FF2B5EF4-FFF2-40B4-BE49-F238E27FC236}">
                  <a16:creationId xmlns:a16="http://schemas.microsoft.com/office/drawing/2014/main" id="{82C7AB40-A354-4997-93B2-B7DE6C7D4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62783" y="89454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123">
              <a:extLst>
                <a:ext uri="{FF2B5EF4-FFF2-40B4-BE49-F238E27FC236}">
                  <a16:creationId xmlns:a16="http://schemas.microsoft.com/office/drawing/2014/main" id="{C62E3823-6812-4FC3-9E11-0D743AF69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33793" y="214054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130">
              <a:extLst>
                <a:ext uri="{FF2B5EF4-FFF2-40B4-BE49-F238E27FC236}">
                  <a16:creationId xmlns:a16="http://schemas.microsoft.com/office/drawing/2014/main" id="{BD38CEC7-EB05-4770-88A0-21AB3389E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7014" y="503303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131">
              <a:extLst>
                <a:ext uri="{FF2B5EF4-FFF2-40B4-BE49-F238E27FC236}">
                  <a16:creationId xmlns:a16="http://schemas.microsoft.com/office/drawing/2014/main" id="{2C2A7A5C-8262-4207-A106-7925BEE2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20832" y="1058290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135">
              <a:extLst>
                <a:ext uri="{FF2B5EF4-FFF2-40B4-BE49-F238E27FC236}">
                  <a16:creationId xmlns:a16="http://schemas.microsoft.com/office/drawing/2014/main" id="{28E156B2-2673-4090-B92A-DD788F9182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8171" y="828632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141">
              <a:extLst>
                <a:ext uri="{FF2B5EF4-FFF2-40B4-BE49-F238E27FC236}">
                  <a16:creationId xmlns:a16="http://schemas.microsoft.com/office/drawing/2014/main" id="{7EF42F55-E2C9-4A07-91DA-8C10E0D7F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8486" y="1194032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17">
              <a:extLst>
                <a:ext uri="{FF2B5EF4-FFF2-40B4-BE49-F238E27FC236}">
                  <a16:creationId xmlns:a16="http://schemas.microsoft.com/office/drawing/2014/main" id="{B53A63B6-93A3-46DF-8EBB-448943671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61494" y="4316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8">
              <a:extLst>
                <a:ext uri="{FF2B5EF4-FFF2-40B4-BE49-F238E27FC236}">
                  <a16:creationId xmlns:a16="http://schemas.microsoft.com/office/drawing/2014/main" id="{49E2A78F-5EF2-48FF-9F7B-F4F265DE3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7661" y="3532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8">
              <a:extLst>
                <a:ext uri="{FF2B5EF4-FFF2-40B4-BE49-F238E27FC236}">
                  <a16:creationId xmlns:a16="http://schemas.microsoft.com/office/drawing/2014/main" id="{410802B9-9228-43C9-A27E-CB4CC0B50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87838" y="9752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106">
              <a:extLst>
                <a:ext uri="{FF2B5EF4-FFF2-40B4-BE49-F238E27FC236}">
                  <a16:creationId xmlns:a16="http://schemas.microsoft.com/office/drawing/2014/main" id="{2EB97A80-0E3D-48D2-B0C2-E10739A39E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67088" y="1879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9" name="Freeform 38">
            <a:extLst>
              <a:ext uri="{FF2B5EF4-FFF2-40B4-BE49-F238E27FC236}">
                <a16:creationId xmlns:a16="http://schemas.microsoft.com/office/drawing/2014/main" id="{C7F15AEE-302F-4C4B-8669-7D196FA2C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1471073" y="4900756"/>
            <a:ext cx="127608" cy="69362"/>
          </a:xfrm>
          <a:custGeom>
            <a:avLst/>
            <a:gdLst>
              <a:gd name="T0" fmla="*/ 26 w 39"/>
              <a:gd name="T1" fmla="*/ 0 h 23"/>
              <a:gd name="T2" fmla="*/ 26 w 39"/>
              <a:gd name="T3" fmla="*/ 23 h 23"/>
              <a:gd name="T4" fmla="*/ 2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6" y="0"/>
                </a:moveTo>
                <a:cubicBezTo>
                  <a:pt x="39" y="1"/>
                  <a:pt x="38" y="21"/>
                  <a:pt x="26" y="23"/>
                </a:cubicBezTo>
                <a:cubicBezTo>
                  <a:pt x="0" y="23"/>
                  <a:pt x="5" y="2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621CBB89-F05D-42D3-8CC5-B792E533F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57803" y="5615076"/>
            <a:ext cx="1390914" cy="1230271"/>
            <a:chOff x="10557803" y="5615076"/>
            <a:chExt cx="1390914" cy="1230271"/>
          </a:xfrm>
        </p:grpSpPr>
        <p:sp>
          <p:nvSpPr>
            <p:cNvPr id="1072" name="Freeform 8">
              <a:extLst>
                <a:ext uri="{FF2B5EF4-FFF2-40B4-BE49-F238E27FC236}">
                  <a16:creationId xmlns:a16="http://schemas.microsoft.com/office/drawing/2014/main" id="{2DE640CE-132C-43BE-BCA3-8F0BE59F4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2963" y="671353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55">
              <a:extLst>
                <a:ext uri="{FF2B5EF4-FFF2-40B4-BE49-F238E27FC236}">
                  <a16:creationId xmlns:a16="http://schemas.microsoft.com/office/drawing/2014/main" id="{19C481A9-3BCA-4C40-A323-E99C94813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90157" y="618792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82">
              <a:extLst>
                <a:ext uri="{FF2B5EF4-FFF2-40B4-BE49-F238E27FC236}">
                  <a16:creationId xmlns:a16="http://schemas.microsoft.com/office/drawing/2014/main" id="{61CFC522-2DDE-41FE-A896-31FD81E75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9869" y="5756280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89">
              <a:extLst>
                <a:ext uri="{FF2B5EF4-FFF2-40B4-BE49-F238E27FC236}">
                  <a16:creationId xmlns:a16="http://schemas.microsoft.com/office/drawing/2014/main" id="{69EDD546-3725-4141-9AEE-446524F56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7550" y="565685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105">
              <a:extLst>
                <a:ext uri="{FF2B5EF4-FFF2-40B4-BE49-F238E27FC236}">
                  <a16:creationId xmlns:a16="http://schemas.microsoft.com/office/drawing/2014/main" id="{C163A133-1361-488B-ACD1-7F6A6DE25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649" y="593526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132">
              <a:extLst>
                <a:ext uri="{FF2B5EF4-FFF2-40B4-BE49-F238E27FC236}">
                  <a16:creationId xmlns:a16="http://schemas.microsoft.com/office/drawing/2014/main" id="{109B8939-2359-4AA5-BE84-D08AD6896C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4163" y="589406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6">
              <a:extLst>
                <a:ext uri="{FF2B5EF4-FFF2-40B4-BE49-F238E27FC236}">
                  <a16:creationId xmlns:a16="http://schemas.microsoft.com/office/drawing/2014/main" id="{90469482-5E37-4BFE-9F83-760D56D2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9159" y="6739658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21">
              <a:extLst>
                <a:ext uri="{FF2B5EF4-FFF2-40B4-BE49-F238E27FC236}">
                  <a16:creationId xmlns:a16="http://schemas.microsoft.com/office/drawing/2014/main" id="{B84CD6CD-22DF-4D8A-9074-674F7B23D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26857" y="5690738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25">
              <a:extLst>
                <a:ext uri="{FF2B5EF4-FFF2-40B4-BE49-F238E27FC236}">
                  <a16:creationId xmlns:a16="http://schemas.microsoft.com/office/drawing/2014/main" id="{6CAC2E54-038E-42E0-A5CA-7260279ABC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615" y="6658415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29">
              <a:extLst>
                <a:ext uri="{FF2B5EF4-FFF2-40B4-BE49-F238E27FC236}">
                  <a16:creationId xmlns:a16="http://schemas.microsoft.com/office/drawing/2014/main" id="{9D859BA7-EA9B-49BC-BAB5-5AA5DD962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5470" y="5919649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31">
              <a:extLst>
                <a:ext uri="{FF2B5EF4-FFF2-40B4-BE49-F238E27FC236}">
                  <a16:creationId xmlns:a16="http://schemas.microsoft.com/office/drawing/2014/main" id="{132A12C0-F9E0-402E-86BF-0CA612645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4008" y="6352160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34">
              <a:extLst>
                <a:ext uri="{FF2B5EF4-FFF2-40B4-BE49-F238E27FC236}">
                  <a16:creationId xmlns:a16="http://schemas.microsoft.com/office/drawing/2014/main" id="{AB3D96EE-DFC5-4071-89B2-F5DB3ACD11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2480" y="656748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36">
              <a:extLst>
                <a:ext uri="{FF2B5EF4-FFF2-40B4-BE49-F238E27FC236}">
                  <a16:creationId xmlns:a16="http://schemas.microsoft.com/office/drawing/2014/main" id="{934D274F-F47D-47DE-AF0F-A1939A3F2E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047123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41">
              <a:extLst>
                <a:ext uri="{FF2B5EF4-FFF2-40B4-BE49-F238E27FC236}">
                  <a16:creationId xmlns:a16="http://schemas.microsoft.com/office/drawing/2014/main" id="{61660303-C328-4E3E-B718-FF16FE8082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1638" y="627913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42">
              <a:extLst>
                <a:ext uri="{FF2B5EF4-FFF2-40B4-BE49-F238E27FC236}">
                  <a16:creationId xmlns:a16="http://schemas.microsoft.com/office/drawing/2014/main" id="{889A903A-3978-4E46-8E90-C21B27B80F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0961" y="563874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45">
              <a:extLst>
                <a:ext uri="{FF2B5EF4-FFF2-40B4-BE49-F238E27FC236}">
                  <a16:creationId xmlns:a16="http://schemas.microsoft.com/office/drawing/2014/main" id="{D8AE04A9-F987-40C8-8324-54B616639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1445" y="58371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49">
              <a:extLst>
                <a:ext uri="{FF2B5EF4-FFF2-40B4-BE49-F238E27FC236}">
                  <a16:creationId xmlns:a16="http://schemas.microsoft.com/office/drawing/2014/main" id="{C77AD9C8-EFE2-459E-9D2D-6D3F90035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2520" y="650834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70">
              <a:extLst>
                <a:ext uri="{FF2B5EF4-FFF2-40B4-BE49-F238E27FC236}">
                  <a16:creationId xmlns:a16="http://schemas.microsoft.com/office/drawing/2014/main" id="{A0B8A69D-893C-4130-B6D9-EE7A41516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099" y="618702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85">
              <a:extLst>
                <a:ext uri="{FF2B5EF4-FFF2-40B4-BE49-F238E27FC236}">
                  <a16:creationId xmlns:a16="http://schemas.microsoft.com/office/drawing/2014/main" id="{AD93045F-69E5-4B98-8A99-B093F9A43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504" y="6435018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87">
              <a:extLst>
                <a:ext uri="{FF2B5EF4-FFF2-40B4-BE49-F238E27FC236}">
                  <a16:creationId xmlns:a16="http://schemas.microsoft.com/office/drawing/2014/main" id="{EE6C8149-2426-4883-A4E6-70F4CB0BF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3983" y="6658052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117">
              <a:extLst>
                <a:ext uri="{FF2B5EF4-FFF2-40B4-BE49-F238E27FC236}">
                  <a16:creationId xmlns:a16="http://schemas.microsoft.com/office/drawing/2014/main" id="{AD2584B5-8D22-45BD-A767-26635B70D5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501" y="5875775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118">
              <a:extLst>
                <a:ext uri="{FF2B5EF4-FFF2-40B4-BE49-F238E27FC236}">
                  <a16:creationId xmlns:a16="http://schemas.microsoft.com/office/drawing/2014/main" id="{21F6A307-936F-4618-8F06-A639C91C97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0865" y="6433515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119">
              <a:extLst>
                <a:ext uri="{FF2B5EF4-FFF2-40B4-BE49-F238E27FC236}">
                  <a16:creationId xmlns:a16="http://schemas.microsoft.com/office/drawing/2014/main" id="{4E79E3A2-3436-4935-AFA0-6D81A1F54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67932" y="617468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139">
              <a:extLst>
                <a:ext uri="{FF2B5EF4-FFF2-40B4-BE49-F238E27FC236}">
                  <a16:creationId xmlns:a16="http://schemas.microsoft.com/office/drawing/2014/main" id="{88D3F1C3-57F7-4475-BE24-994E429A7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94855" y="670864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144">
              <a:extLst>
                <a:ext uri="{FF2B5EF4-FFF2-40B4-BE49-F238E27FC236}">
                  <a16:creationId xmlns:a16="http://schemas.microsoft.com/office/drawing/2014/main" id="{15EE5509-C1EF-4CE6-8DFF-08F8CFF95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4987" y="606764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145">
              <a:extLst>
                <a:ext uri="{FF2B5EF4-FFF2-40B4-BE49-F238E27FC236}">
                  <a16:creationId xmlns:a16="http://schemas.microsoft.com/office/drawing/2014/main" id="{4E19D03A-8D08-4A59-A8B8-E44825AD5F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72583" y="635706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8">
              <a:extLst>
                <a:ext uri="{FF2B5EF4-FFF2-40B4-BE49-F238E27FC236}">
                  <a16:creationId xmlns:a16="http://schemas.microsoft.com/office/drawing/2014/main" id="{24C9664D-878C-4BAE-9D15-1B5F9222E5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83983" y="596321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6">
              <a:extLst>
                <a:ext uri="{FF2B5EF4-FFF2-40B4-BE49-F238E27FC236}">
                  <a16:creationId xmlns:a16="http://schemas.microsoft.com/office/drawing/2014/main" id="{9C52230F-B5E5-40D3-8563-0914770C7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290" y="575918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1" name="Rectangle 1100">
            <a:extLst>
              <a:ext uri="{FF2B5EF4-FFF2-40B4-BE49-F238E27FC236}">
                <a16:creationId xmlns:a16="http://schemas.microsoft.com/office/drawing/2014/main" id="{B84EE3D2-B06F-47DE-AAC1-4DB46BF88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225" y="1378872"/>
            <a:ext cx="11113775" cy="423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263054-74EC-C00A-FED3-DCB7466669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380" y="1873554"/>
            <a:ext cx="4776267" cy="2267351"/>
          </a:xfrm>
        </p:spPr>
        <p:txBody>
          <a:bodyPr anchor="ctr">
            <a:normAutofit/>
          </a:bodyPr>
          <a:lstStyle/>
          <a:p>
            <a:r>
              <a:rPr lang="de-DE" sz="4400" dirty="0">
                <a:latin typeface="+mn-lt"/>
              </a:rPr>
              <a:t>Schulmanager Online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9C8F38-1223-9BE4-C418-D353FE37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2398" y="3864926"/>
            <a:ext cx="4582229" cy="967696"/>
          </a:xfrm>
        </p:spPr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de-DE" sz="2400" dirty="0"/>
              <a:t>2. Die Zahlung</a:t>
            </a:r>
          </a:p>
        </p:txBody>
      </p:sp>
      <p:pic>
        <p:nvPicPr>
          <p:cNvPr id="1026" name="Picture 2" descr="Der „Schulmanager“ im Schuljahr 22/23!">
            <a:extLst>
              <a:ext uri="{FF2B5EF4-FFF2-40B4-BE49-F238E27FC236}">
                <a16:creationId xmlns:a16="http://schemas.microsoft.com/office/drawing/2014/main" id="{2EB2C4A3-890C-EFD0-A4BA-E5C8D6CF4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6689" y="1941268"/>
            <a:ext cx="4705986" cy="308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2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bezahle ich Rechnungen</a:t>
            </a: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31" y="3553673"/>
            <a:ext cx="5258070" cy="2121009"/>
          </a:xfrm>
        </p:spPr>
      </p:pic>
      <p:sp>
        <p:nvSpPr>
          <p:cNvPr id="5" name="Textfeld 4"/>
          <p:cNvSpPr txBox="1"/>
          <p:nvPr/>
        </p:nvSpPr>
        <p:spPr>
          <a:xfrm>
            <a:off x="1603332" y="2041742"/>
            <a:ext cx="8668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latin typeface="Calibri" panose="020F0502020204030204" pitchFamily="34" charset="0"/>
                <a:cs typeface="Calibri" panose="020F0502020204030204" pitchFamily="34" charset="0"/>
              </a:rPr>
              <a:t>1. Der Schulmanager übermittelt Ihnen eine Zahlungsaufforderung per email!</a:t>
            </a:r>
          </a:p>
        </p:txBody>
      </p:sp>
      <p:pic>
        <p:nvPicPr>
          <p:cNvPr id="1026" name="Picture 2" descr="Quellbild anzei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85" y="3920408"/>
            <a:ext cx="2906674" cy="16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16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826A68-19FB-9966-883A-1E6CA4D5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bezahle ich Rechnungen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9DC3ED-6936-20DE-90E9-341ACAEAA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1 b) Sie werden auch vom Schulmanager auf eine offene Rechnung hingewiesen.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5F0668-DD18-EC7A-5914-883EE411B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88" y="2573924"/>
            <a:ext cx="6358530" cy="397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08" y="2169397"/>
            <a:ext cx="11343318" cy="371250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bezahle ich Rechnungen</a:t>
            </a:r>
          </a:p>
        </p:txBody>
      </p:sp>
      <p:sp>
        <p:nvSpPr>
          <p:cNvPr id="8" name="Ellipse 7"/>
          <p:cNvSpPr/>
          <p:nvPr/>
        </p:nvSpPr>
        <p:spPr>
          <a:xfrm>
            <a:off x="2818357" y="2668043"/>
            <a:ext cx="1453019" cy="65135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330940" y="3294345"/>
            <a:ext cx="3213926" cy="1014608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62841" y="4279540"/>
            <a:ext cx="2893512" cy="65571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4377846" y="2793304"/>
            <a:ext cx="4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594968" y="3628684"/>
            <a:ext cx="4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081404" y="4422731"/>
            <a:ext cx="43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7030A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2997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bezahle ich Rechnungen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7E7C04-AB29-C4ED-83F0-64736BC90D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69848" y="1874520"/>
            <a:ext cx="9634011" cy="7509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B050"/>
                </a:solidFill>
              </a:rPr>
              <a:t>1	Rechnungsbetrag</a:t>
            </a:r>
          </a:p>
          <a:p>
            <a:pPr marL="0" indent="0">
              <a:buNone/>
            </a:pP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rgbClr val="0070C0"/>
                </a:solidFill>
              </a:rPr>
              <a:t>2	Zahlungsinformationen /Empfänger</a:t>
            </a:r>
          </a:p>
          <a:p>
            <a:pPr marL="0" lvl="1"/>
            <a:endParaRPr lang="de-DE" dirty="0">
              <a:solidFill>
                <a:srgbClr val="0070C0"/>
              </a:solidFill>
            </a:endParaRPr>
          </a:p>
          <a:p>
            <a:pPr marL="0" lvl="1"/>
            <a:r>
              <a:rPr lang="de-DE" dirty="0">
                <a:solidFill>
                  <a:srgbClr val="7030A0"/>
                </a:solidFill>
              </a:rPr>
              <a:t>3             Verwendungszweck</a:t>
            </a:r>
          </a:p>
          <a:p>
            <a:pPr marL="0" lvl="1"/>
            <a:r>
              <a:rPr lang="de-DE" dirty="0">
                <a:solidFill>
                  <a:srgbClr val="0070C0"/>
                </a:solidFill>
              </a:rPr>
              <a:t>	</a:t>
            </a:r>
            <a:r>
              <a:rPr lang="de-DE" dirty="0">
                <a:solidFill>
                  <a:schemeClr val="tx1"/>
                </a:solidFill>
              </a:rPr>
              <a:t>Bitte geben Sie im Verwendungszweck unbedingt</a:t>
            </a:r>
          </a:p>
          <a:p>
            <a:pPr marL="0" lvl="1"/>
            <a:r>
              <a:rPr lang="de-DE" dirty="0">
                <a:solidFill>
                  <a:schemeClr val="tx1"/>
                </a:solidFill>
              </a:rPr>
              <a:t>	a) die Rechnungsnummer, </a:t>
            </a:r>
          </a:p>
          <a:p>
            <a:pPr marL="0" lvl="1"/>
            <a:r>
              <a:rPr lang="de-DE" dirty="0">
                <a:solidFill>
                  <a:schemeClr val="tx1"/>
                </a:solidFill>
              </a:rPr>
              <a:t>	b) Name des Schülers/in und </a:t>
            </a:r>
          </a:p>
          <a:p>
            <a:pPr marL="0" lvl="1"/>
            <a:r>
              <a:rPr lang="de-DE" dirty="0">
                <a:solidFill>
                  <a:schemeClr val="tx1"/>
                </a:solidFill>
              </a:rPr>
              <a:t>	c) Klasse an</a:t>
            </a:r>
          </a:p>
          <a:p>
            <a:pPr marL="457200" indent="-457200">
              <a:buAutoNum type="arabicPlain" startAt="2"/>
            </a:pPr>
            <a:endParaRPr lang="de-DE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66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So bezahle ich Rechnungen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Auf diesen Wegen können Sie uns den fälligen Betrag überweisen:</a:t>
            </a:r>
          </a:p>
          <a:p>
            <a:pPr marL="0" indent="0">
              <a:buNone/>
            </a:pPr>
            <a:endParaRPr lang="de-DE" dirty="0"/>
          </a:p>
          <a:p>
            <a:pPr marL="457200" indent="-457200">
              <a:buAutoNum type="alphaLcParenR"/>
            </a:pPr>
            <a:r>
              <a:rPr lang="de-DE" dirty="0"/>
              <a:t>per Überweisungsträger </a:t>
            </a:r>
          </a:p>
          <a:p>
            <a:pPr marL="457200" indent="-457200">
              <a:buAutoNum type="alphaLcParenR"/>
            </a:pPr>
            <a:r>
              <a:rPr lang="de-DE" dirty="0"/>
              <a:t>per </a:t>
            </a:r>
            <a:r>
              <a:rPr lang="de-DE" dirty="0" err="1"/>
              <a:t>OnlineBanking</a:t>
            </a:r>
            <a:endParaRPr lang="de-DE" dirty="0"/>
          </a:p>
          <a:p>
            <a:pPr marL="457200" indent="-457200">
              <a:buAutoNum type="alphaLcParenR"/>
            </a:pPr>
            <a:endParaRPr lang="de-DE" dirty="0"/>
          </a:p>
          <a:p>
            <a:pPr marL="0" indent="0">
              <a:buNone/>
            </a:pPr>
            <a:r>
              <a:rPr lang="de-DE" dirty="0"/>
              <a:t>Gerne senden wir Ihnen über Ihre email- Adresse auch auf Wunsch eine Rechnung zu.</a:t>
            </a:r>
          </a:p>
          <a:p>
            <a:pPr marL="457200" indent="-457200">
              <a:buAutoNum type="alphaLcParenR"/>
            </a:pPr>
            <a:endParaRPr lang="de-DE" dirty="0"/>
          </a:p>
        </p:txBody>
      </p:sp>
      <p:pic>
        <p:nvPicPr>
          <p:cNvPr id="5" name="Picture 2" descr="Online Banking | Digital-Kompass">
            <a:extLst>
              <a:ext uri="{FF2B5EF4-FFF2-40B4-BE49-F238E27FC236}">
                <a16:creationId xmlns:a16="http://schemas.microsoft.com/office/drawing/2014/main" id="{81A3AF21-605C-146E-F52A-3F789CECC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35" y="3560797"/>
            <a:ext cx="1470232" cy="7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26211">
            <a:extLst>
              <a:ext uri="{FF2B5EF4-FFF2-40B4-BE49-F238E27FC236}">
                <a16:creationId xmlns:a16="http://schemas.microsoft.com/office/drawing/2014/main" id="{474785AE-C6E5-C6BC-3EB6-10761BD0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20" y="2699881"/>
            <a:ext cx="1458238" cy="145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616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Kontakt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Bei Nachfragen oder Problemen dürfen Sie sich gerne bei den</a:t>
            </a: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a) Klassenlehrkräften oder auch bei </a:t>
            </a: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 b) dominik.rist@vsbadhindelang.de melden.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Vielen Dank für Ihre Mithilfe.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255" y="4515194"/>
            <a:ext cx="3657600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72935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</Words>
  <Application>Microsoft Macintosh PowerPoint</Application>
  <PresentationFormat>Breitbild</PresentationFormat>
  <Paragraphs>39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Calibri</vt:lpstr>
      <vt:lpstr>Modern Love</vt:lpstr>
      <vt:lpstr>BohemianVTI</vt:lpstr>
      <vt:lpstr>Schulmanager Online</vt:lpstr>
      <vt:lpstr>So bezahle ich Rechnungen</vt:lpstr>
      <vt:lpstr>So bezahle ich Rechnungen</vt:lpstr>
      <vt:lpstr>So bezahle ich Rechnungen</vt:lpstr>
      <vt:lpstr>So bezahle ich Rechnungen</vt:lpstr>
      <vt:lpstr>So bezahle ich Rechnungen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Schulmanager Online</dc:title>
  <dc:creator>Dominik  Rist</dc:creator>
  <cp:lastModifiedBy>Dominik  Rist</cp:lastModifiedBy>
  <cp:revision>13</cp:revision>
  <dcterms:created xsi:type="dcterms:W3CDTF">2022-09-12T17:49:37Z</dcterms:created>
  <dcterms:modified xsi:type="dcterms:W3CDTF">2022-09-19T11:12:03Z</dcterms:modified>
</cp:coreProperties>
</file>